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.xml" ContentType="application/inkml+xml"/>
  <Override PartName="/ppt/notesSlides/notesSlide3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81" r:id="rId2"/>
    <p:sldId id="313" r:id="rId3"/>
    <p:sldId id="292" r:id="rId4"/>
    <p:sldId id="285" r:id="rId5"/>
    <p:sldId id="345" r:id="rId6"/>
    <p:sldId id="346" r:id="rId7"/>
    <p:sldId id="347" r:id="rId8"/>
    <p:sldId id="349" r:id="rId9"/>
    <p:sldId id="314" r:id="rId10"/>
    <p:sldId id="348" r:id="rId11"/>
    <p:sldId id="286" r:id="rId12"/>
    <p:sldId id="315" r:id="rId13"/>
    <p:sldId id="316" r:id="rId14"/>
    <p:sldId id="310" r:id="rId15"/>
    <p:sldId id="350" r:id="rId16"/>
    <p:sldId id="317" r:id="rId17"/>
    <p:sldId id="318" r:id="rId18"/>
    <p:sldId id="319" r:id="rId19"/>
    <p:sldId id="320" r:id="rId20"/>
    <p:sldId id="351" r:id="rId21"/>
    <p:sldId id="352" r:id="rId22"/>
    <p:sldId id="353" r:id="rId23"/>
    <p:sldId id="354" r:id="rId24"/>
    <p:sldId id="321" r:id="rId25"/>
    <p:sldId id="322" r:id="rId26"/>
    <p:sldId id="355" r:id="rId27"/>
    <p:sldId id="356" r:id="rId28"/>
    <p:sldId id="323" r:id="rId29"/>
    <p:sldId id="324" r:id="rId30"/>
    <p:sldId id="325" r:id="rId31"/>
    <p:sldId id="326" r:id="rId32"/>
    <p:sldId id="361" r:id="rId33"/>
    <p:sldId id="364" r:id="rId34"/>
    <p:sldId id="363" r:id="rId35"/>
    <p:sldId id="357" r:id="rId36"/>
    <p:sldId id="329" r:id="rId37"/>
    <p:sldId id="358" r:id="rId38"/>
    <p:sldId id="359" r:id="rId39"/>
    <p:sldId id="360" r:id="rId40"/>
    <p:sldId id="34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F6D1C-6C43-01E2-15BE-9248FA067490}" v="82" dt="2024-03-26T05:48:59.013"/>
    <p1510:client id="{189BD362-84AA-E590-9D7C-43CFDCD7AD40}" v="5" dt="2024-03-26T04:47:35.938"/>
    <p1510:client id="{307FDF4B-DF03-EC89-C3CB-9678B53A8CDC}" v="4" dt="2024-03-26T05:03:39.362"/>
    <p1510:client id="{50B04932-FB07-C3FB-53CA-318CE8CB7D4D}" v="24" dt="2024-03-26T07:48:56.297"/>
    <p1510:client id="{8439A1BE-4F6C-1B40-0109-712A7E479ABB}" v="5" dt="2024-03-26T08:16:45.457"/>
    <p1510:client id="{88C9F78E-B440-DCFD-DE0C-02F0791FAD3F}" v="165" dt="2024-03-25T13:51:35.578"/>
    <p1510:client id="{8CE9EC66-03ED-40AE-8F76-123CA83331B5}" v="1866" dt="2024-03-25T16:50:41.579"/>
    <p1510:client id="{BDE97DD8-6920-7A2E-2D30-494E9F4F6E35}" v="126" dt="2024-03-26T08:27:19.648"/>
    <p1510:client id="{C7F0F1F8-967D-0F99-93C8-E51C7A711D2A}" v="811" dt="2024-03-25T14:40:59.720"/>
    <p1510:client id="{DB0C9F7A-22F4-6441-FBEC-DD6576D212C5}" v="39" dt="2024-03-26T08:08:06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7"/>
    <p:restoredTop sz="82853" autoAdjust="0"/>
  </p:normalViewPr>
  <p:slideViewPr>
    <p:cSldViewPr snapToGrid="0">
      <p:cViewPr varScale="1">
        <p:scale>
          <a:sx n="68" d="100"/>
          <a:sy n="68" d="100"/>
        </p:scale>
        <p:origin x="115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18:57.9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24575,'5'0'0,"2"0"-8191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6.5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4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6.5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4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26.5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08:20:49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849EA-A4B0-4289-95CB-90A3F4E6A50D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29155-2124-44A7-AF37-2A728D7203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89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826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메인 </a:t>
            </a:r>
            <a:r>
              <a:rPr lang="ko-KR" alt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브랜치를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기반으로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ko-KR" alt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팀원별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이름으로 </a:t>
            </a:r>
            <a:r>
              <a:rPr lang="ko-KR" alt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브랜치를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만들어 작업환경을 구축했습니다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376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작업 후 본인의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브랜치에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commit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push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 하여 개발을 진행하였습니다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개발이 끝나면 본인 작업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브랜치에서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Pull Request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 올려 팀원들과 함께 코드를 보여 코드리뷰 후 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main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브랜치에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merge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하는 방식으로 진행하였습니다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810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445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실행 시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기존의 초기 화면을 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를 적용하여 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오른쪽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이와 같은 화면으로 변경하였습니다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한눈에 봐도 기존코드에 비해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 변경한 버전이 훨씬 가시성이 높은 것을 알 수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784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실행화면들의 소스코드입니다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모듈을 이용해 </a:t>
            </a:r>
            <a:r>
              <a:rPr lang="en-US" altLang="ko-KR" dirty="0" err="1"/>
              <a:t>gui</a:t>
            </a:r>
            <a:r>
              <a:rPr lang="ko-KR" altLang="en-US" dirty="0"/>
              <a:t>를 구성했습니다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91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다음으로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기존의 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account, 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카드를 생성하는 기능을 실행 시켰을 때입니다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09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개선된 코드에서 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account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는 계좌 생성 버튼을 눌렀을 때입니다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하단에 카드번호와 핀 번호가 표시됩니다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259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로그인 기능을 살펴보겠습니다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기존코드에서는 로그인이 성공하거나 실패하거나 문자로 알려주어 가시성이 좋지 못합니다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 로그인 화면을 분리하고 로그인이 성공하거나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실패할때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따로 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messagebox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띄어주어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적 가시성을 확보하였습니다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 로그인 이후 화면도 따로 분리하여 사용자의 사용성을 증폭시켰습니다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576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로그인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성공시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나타는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화면의 소스코드입니다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버튼에 버튼이 의미하는 기능의 함수를 연결시켰습니다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128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개선된 코드에서</a:t>
            </a:r>
            <a:r>
              <a:rPr lang="en-US" altLang="ko-KR" dirty="0"/>
              <a:t>, </a:t>
            </a:r>
            <a:r>
              <a:rPr lang="ko-KR" altLang="en-US" dirty="0"/>
              <a:t>잔액을 확인하고</a:t>
            </a:r>
            <a:r>
              <a:rPr lang="en-US" altLang="ko-KR" dirty="0"/>
              <a:t> </a:t>
            </a:r>
            <a:r>
              <a:rPr lang="ko-KR" altLang="en-US" dirty="0"/>
              <a:t>입금을 해보겠습니다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입금 버튼을 누르면</a:t>
            </a:r>
            <a:r>
              <a:rPr lang="en-US" altLang="ko-KR" dirty="0"/>
              <a:t>, </a:t>
            </a:r>
            <a:r>
              <a:rPr lang="ko-KR" altLang="en-US" dirty="0"/>
              <a:t>팝업창이 뜨면서</a:t>
            </a:r>
            <a:r>
              <a:rPr lang="en-US" altLang="ko-KR" dirty="0"/>
              <a:t> </a:t>
            </a:r>
            <a:r>
              <a:rPr lang="ko-KR" altLang="en-US" dirty="0"/>
              <a:t>계좌의 잔액을 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4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543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이체 기능을 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736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기존코드에서는 이체를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하게되면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송금자 카드번호를 기반으로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 조회하여 송금자의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카드번호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pin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잔액을 알려주게 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이러한 데이터들은 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단에서만 이루어지면 된다 생각했고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송금자의 잔액만 알려주는 것이 맞다 판단해 변경된 코드에서는 이체 후 송금자의 잔액을 팝업을 통해 알려주게 개선하였습니다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69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계좌 폐쇄 기능을 보겠습니다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기존코드에서의 계좌 폐쇄화면을 보면 계좌 폐쇄 숫자인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번을 누르고 입력하면 바로 계좌가 삭제되는 것을 알 수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이는 오타방지를 위해서라도 한번 더 폐쇄할 것인지 사용자에게 묻는 플로우가 필요하다고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저희팀은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생각하였습니다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 저희 팀은 계좌 폐쇄를 누르면 계좌를 폐쇄할 것인지 사용자에게 한번 더 묻고 예를 눌러야 계좌가 삭제되고 로그아웃 후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메인화면으로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이동하도록 변경하였습니다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902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397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한글부분과 영문 부분으로 각각 작성된 </a:t>
            </a:r>
            <a:r>
              <a:rPr lang="ko-KR" alt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딕셔너리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입니다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ko-Kore-KR" altLang="ko-Kore-K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175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파이썬 </a:t>
            </a:r>
            <a:r>
              <a:rPr lang="ko-KR" altLang="en-US" dirty="0" err="1"/>
              <a:t>딕셔너리를</a:t>
            </a:r>
            <a:r>
              <a:rPr lang="ko-KR" altLang="en-US" dirty="0"/>
              <a:t> 사용해서</a:t>
            </a:r>
            <a:r>
              <a:rPr lang="en-US" altLang="ko-KR" dirty="0"/>
              <a:t>, </a:t>
            </a:r>
            <a:r>
              <a:rPr lang="ko-KR" altLang="en-US" dirty="0"/>
              <a:t>저장된 문자열을 </a:t>
            </a:r>
            <a:r>
              <a:rPr lang="ko-KR" altLang="en-US" dirty="0" err="1"/>
              <a:t>가져올수</a:t>
            </a:r>
            <a:r>
              <a:rPr lang="ko-KR" altLang="en-US" dirty="0"/>
              <a:t> 있는 함수를 만들었습니다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Switch_language</a:t>
            </a:r>
            <a:r>
              <a:rPr lang="ko-KR" altLang="en-US" dirty="0"/>
              <a:t>함수를 사용해서</a:t>
            </a:r>
            <a:r>
              <a:rPr lang="en-US" altLang="ko-KR" dirty="0"/>
              <a:t>, </a:t>
            </a:r>
            <a:r>
              <a:rPr lang="ko-KR" altLang="en-US" dirty="0"/>
              <a:t>한글 과 영어로 구분된 문자열을 가져올 수 있게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스위치 랭귀지 버튼을 누르면</a:t>
            </a:r>
            <a:r>
              <a:rPr lang="en-US" altLang="ko-KR" dirty="0"/>
              <a:t>, </a:t>
            </a:r>
            <a:r>
              <a:rPr lang="ko-KR" altLang="en-US" dirty="0"/>
              <a:t>저 함수가 </a:t>
            </a:r>
            <a:r>
              <a:rPr lang="ko-KR" altLang="en-US" dirty="0" err="1"/>
              <a:t>실행되서</a:t>
            </a:r>
            <a:r>
              <a:rPr lang="en-US" altLang="ko-KR" dirty="0"/>
              <a:t>, </a:t>
            </a:r>
            <a:r>
              <a:rPr lang="ko-KR" altLang="en-US" dirty="0"/>
              <a:t>언어가 바뀝니다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7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899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105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0" marR="0" indent="-50800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기존코드에서는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DB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스키마가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card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테이블 하나로 존재하기 때문에 입금이나 출금의 기록처리를 할 수 </a:t>
            </a:r>
          </a:p>
          <a:p>
            <a:pPr marL="508000" marR="0" indent="-50800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없었습니다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08000" marR="0" indent="-50800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저희팀은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기록처리를 위한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transaction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 추가적으로 만들어 입출금 기록을 보관하기로 </a:t>
            </a:r>
          </a:p>
          <a:p>
            <a:pPr marL="508000" marR="0" indent="-50800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052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개선된 코드에서의 이체 코드 중 일부입니다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Transactions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이체 기록을 저장하는 코드를 추가했습니다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949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785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00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313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358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796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기존코드에서는 로그인이 계속 실패하더라도 계속 로그인을 시도할 수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브루트포스에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의해 카드번호와 핀번호를 알 수 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 marL="0" marR="0" indent="0" algn="just" fontAlgn="base">
              <a:spcBef>
                <a:spcPts val="0"/>
              </a:spcBef>
              <a:spcAft>
                <a:spcPts val="80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저희팀은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로그인이 실패 시 남은 로그인 횟수를 뜨게 하였으며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로그인 실패가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회가 되면 프로그램을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종료시켜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브루트포스에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의해 사용자의 카드번호와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핀번호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유출을 막았습니다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915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관리자 버튼을 누르면 관리자 비밀번호를 입력할 수 있는 창이 나오고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비밀번호와 일치한다면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관리자 메뉴에 들어갈 수 있습니다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spcAft>
                <a:spcPts val="800"/>
              </a:spcAft>
            </a:pP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522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모든 계좌 보기 탭을 누르면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데이터베이스의 모든 계좌들을 한 눈에 볼 수 있습니다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  <a:endParaRPr lang="ko-Kore-KR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281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spcAft>
                <a:spcPts val="800"/>
              </a:spcAft>
            </a:pP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계좌 폐쇄 버튼을 누르면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관리자의 권한으로 특정 카드 데이터를 없앨 수 있습니다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spcAft>
                <a:spcPts val="800"/>
              </a:spcAft>
            </a:pPr>
            <a:endParaRPr lang="en-US" altLang="ko-Kore-KR" sz="1800" kern="100" dirty="0">
              <a:effectLst/>
              <a:latin typeface="Aptos" panose="020B0004020202020204" pitchFamily="34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algn="just" latinLnBrk="1">
              <a:spcAft>
                <a:spcPts val="800"/>
              </a:spcAft>
            </a:pP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기존의 코드에서는 계좌 폐쇄 시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직접 로그인 해서 폐쇄하는 절차를 밟아야 하지만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, </a:t>
            </a:r>
          </a:p>
          <a:p>
            <a:pPr algn="just" latinLnBrk="1">
              <a:spcAft>
                <a:spcPts val="800"/>
              </a:spcAft>
            </a:pPr>
            <a:r>
              <a:rPr lang="ko-KR" altLang="en-US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관리자 기능의 추가로 편리하게 삭제 할 수 있습니다</a:t>
            </a:r>
            <a:r>
              <a:rPr lang="en-US" altLang="ko-KR" sz="1800" kern="100" dirty="0">
                <a:effectLst/>
                <a:latin typeface="Aptos" panose="020B0004020202020204" pitchFamily="34" charset="0"/>
                <a:ea typeface="맑은 고딕" panose="020B0503020000020004" pitchFamily="34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966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98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처음 실행을 하게 되면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계정생성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 로그인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나가기 이렇게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뜨게됩니다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여기서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입력하게되면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card 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nubmer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번호가 나오는 계정이 생성됩니다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계정이 생성되면 위 그림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처럼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card.s3db(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로컬 데이터 베이스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 생성됩니다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252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왼쪽 사진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번을 눌러 카드번호와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번호를 입력하게 되면 계정 로그인에 성공하게 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 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잔고조회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입금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송금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계좌해지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종료 메뉴가 나옵니다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오른쪽 사진</a:t>
            </a:r>
            <a:r>
              <a:rPr lang="en-US" altLang="ko-KR" dirty="0"/>
              <a:t>)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번을 눌러 처음 잔고 조회를 하게 되면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이라고 뜨게 됩니다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54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입금 기능을 사용하고</a:t>
            </a:r>
            <a:r>
              <a:rPr lang="en-US" altLang="ko-KR" dirty="0"/>
              <a:t>, </a:t>
            </a:r>
            <a:r>
              <a:rPr lang="ko-KR" altLang="en-US" dirty="0"/>
              <a:t>잔고 기능을 실행시켰을 때입니다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52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이 오픈소스의 문제점과</a:t>
            </a:r>
            <a:r>
              <a:rPr lang="en-US" altLang="ko-KR" dirty="0"/>
              <a:t>, </a:t>
            </a:r>
            <a:r>
              <a:rPr lang="ko-KR" altLang="en-US" dirty="0"/>
              <a:t>개선점을 찾았습니다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아래와 같은 문제점들을 찾았습니다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팀 개발 환경을 구축하고</a:t>
            </a:r>
            <a:r>
              <a:rPr lang="en-US" altLang="ko-KR" dirty="0"/>
              <a:t>, </a:t>
            </a:r>
            <a:r>
              <a:rPr lang="ko-KR" altLang="en-US" dirty="0"/>
              <a:t>팀원별로 역할 분담을 진행했습니다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44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69989-EB00-4EE7-BCB5-25BDC5BB29F8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865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전의 문제점들을 해결하기 위한 역할 분담 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29155-2124-44A7-AF37-2A728D7203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2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05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A5B65E4-62A8-4988-B07B-5D6D443B14ED}" type="datetime4">
              <a:rPr lang="ko-KR" altLang="en-US" smtClean="0"/>
              <a:t>2024년 6월 6일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58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8EB6286-0DE7-4336-9826-977AD102FCF2}" type="datetime4">
              <a:rPr lang="ko-KR" altLang="en-US" noProof="0" smtClean="0"/>
              <a:t>2024년 6월 6일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53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5419DA-7218-42E5-A443-F000500111E1}" type="datetime4">
              <a:rPr lang="ko-KR" altLang="en-US" noProof="0" smtClean="0"/>
              <a:t>2024년 6월 6일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4726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394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498C52F-1DF1-4226-BAB6-C1E2EE4C9D62}" type="datetime4">
              <a:rPr lang="ko-KR" altLang="en-US" noProof="0" smtClean="0"/>
              <a:t>2024년 6월 6일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8155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B1E1FFC-F755-4558-8D3C-A157D1A01A8A}" type="datetime4">
              <a:rPr lang="ko-KR" altLang="en-US" noProof="0" smtClean="0"/>
              <a:t>2024년 6월 6일</a:t>
            </a:fld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4110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A33C0-A4A8-4C90-B6DA-35B8CF58C816}" type="datetime4">
              <a:rPr lang="ko-KR" altLang="en-US" noProof="0" smtClean="0"/>
              <a:t>2024년 6월 6일</a:t>
            </a:fld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989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CB1B8F-A14A-4BE4-A9B9-3B263F04145C}" type="datetime4">
              <a:rPr lang="ko-KR" altLang="en-US" noProof="0" smtClean="0"/>
              <a:t>2024년 6월 6일</a:t>
            </a:fld>
            <a:endParaRPr lang="ko-KR" altLang="en-US" noProof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54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B9196A3-957C-4113-A568-B6ED9AEA3D01}" type="datetime4">
              <a:rPr lang="ko-KR" altLang="en-US" noProof="0" smtClean="0"/>
              <a:t>2024년 6월 6일</a:t>
            </a:fld>
            <a:endParaRPr lang="ko-KR" altLang="en-US" noProof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6726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8243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1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8BEB146-D335-4DA5-9826-58595BCDBE2E}" type="datetime4">
              <a:rPr lang="ko-KR" altLang="en-US" noProof="0" smtClean="0"/>
              <a:t>2024년 6월 6일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74669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179388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182880" algn="l" defTabSz="914400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6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customXml" Target="../ink/ink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5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7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/>
          <a:p>
            <a:r>
              <a:rPr lang="ko-KR" altLang="en-US" sz="3200" dirty="0"/>
              <a:t>팀</a:t>
            </a:r>
            <a:r>
              <a:rPr lang="en-US" altLang="ko-KR" sz="3200" dirty="0"/>
              <a:t>F_</a:t>
            </a:r>
            <a:r>
              <a:rPr lang="ko-KR" altLang="en-US" sz="3200" dirty="0"/>
              <a:t>기말프로젝트</a:t>
            </a:r>
          </a:p>
        </p:txBody>
      </p:sp>
      <p:pic>
        <p:nvPicPr>
          <p:cNvPr id="5" name="Picture 4" descr="증권거래소 숫자">
            <a:extLst>
              <a:ext uri="{FF2B5EF4-FFF2-40B4-BE49-F238E27FC236}">
                <a16:creationId xmlns:a16="http://schemas.microsoft.com/office/drawing/2014/main" id="{8B1BE9E6-70CA-EB90-9148-69ACC5BDB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40" r="13659" b="-2"/>
          <a:stretch/>
        </p:blipFill>
        <p:spPr>
          <a:xfrm>
            <a:off x="4412" y="-159"/>
            <a:ext cx="7315200" cy="6858000"/>
          </a:xfrm>
          <a:prstGeom prst="rect">
            <a:avLst/>
          </a:prstGeom>
          <a:noFill/>
        </p:spPr>
      </p:pic>
      <p:sp>
        <p:nvSpPr>
          <p:cNvPr id="3" name="부제목 2"/>
          <p:cNvSpPr>
            <a:spLocks noGrp="1"/>
          </p:cNvSpPr>
          <p:nvPr>
            <p:ph type="body" sz="half" idx="2"/>
          </p:nvPr>
        </p:nvSpPr>
        <p:spPr>
          <a:xfrm>
            <a:off x="8778805" y="3733913"/>
            <a:ext cx="3097107" cy="161792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altLang="ko-KR" dirty="0"/>
              <a:t>2021128027 </a:t>
            </a:r>
            <a:r>
              <a:rPr lang="ko-KR" altLang="en-US" dirty="0"/>
              <a:t>이우현</a:t>
            </a:r>
            <a:endParaRPr lang="en-US" altLang="ko-KR" dirty="0"/>
          </a:p>
          <a:p>
            <a:r>
              <a:rPr lang="en-US" altLang="ko-KR" dirty="0"/>
              <a:t>2019125025</a:t>
            </a:r>
            <a:r>
              <a:rPr lang="ko-KR" altLang="en-US" dirty="0"/>
              <a:t> 박태준</a:t>
            </a:r>
            <a:endParaRPr lang="en-US" altLang="ko-KR" dirty="0"/>
          </a:p>
          <a:p>
            <a:r>
              <a:rPr lang="en-US" altLang="ko-KR" dirty="0"/>
              <a:t>2023125047</a:t>
            </a:r>
            <a:r>
              <a:rPr lang="ko-KR" altLang="en-US" dirty="0"/>
              <a:t> </a:t>
            </a:r>
            <a:r>
              <a:rPr lang="ko-KR" altLang="en-US" dirty="0" err="1"/>
              <a:t>이한결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2022128006</a:t>
            </a:r>
            <a:r>
              <a:rPr lang="ko-KR" altLang="en-US" dirty="0"/>
              <a:t> </a:t>
            </a:r>
            <a:r>
              <a:rPr lang="ko-KR" altLang="en-US" dirty="0" err="1"/>
              <a:t>김채원</a:t>
            </a:r>
            <a:endParaRPr lang="en-US" altLang="ko-KR" dirty="0"/>
          </a:p>
          <a:p>
            <a:r>
              <a:rPr lang="en-US" altLang="ko-KR" dirty="0"/>
              <a:t>2021125038</a:t>
            </a:r>
            <a:r>
              <a:rPr lang="ko-KR" altLang="en-US" dirty="0"/>
              <a:t> </a:t>
            </a:r>
            <a:r>
              <a:rPr lang="ko-KR" altLang="en-US" dirty="0" err="1"/>
              <a:t>우상천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80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AFA6C-85EC-50AC-A08D-18882174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– </a:t>
            </a:r>
            <a:r>
              <a:rPr lang="ko-KR" altLang="en-US" dirty="0"/>
              <a:t>팀 개발 환경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CF1996-FB0B-D0EA-EC6D-ED99A90FD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789518"/>
            <a:ext cx="9601199" cy="4193364"/>
          </a:xfrm>
        </p:spPr>
      </p:pic>
    </p:spTree>
    <p:extLst>
      <p:ext uri="{BB962C8B-B14F-4D97-AF65-F5344CB8AC3E}">
        <p14:creationId xmlns:p14="http://schemas.microsoft.com/office/powerpoint/2010/main" val="14117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0ECBCF0-E968-D9F0-83AA-3551A793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– </a:t>
            </a:r>
            <a:r>
              <a:rPr lang="ko-KR" altLang="en-US" dirty="0"/>
              <a:t>팀 개발 환경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78E7A8-CE10-1D3B-B870-D128A984EE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7" y="1813717"/>
            <a:ext cx="4100514" cy="4144962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B181B8-9A5D-2FDF-2AA6-561189EC1F6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79356" y="1897458"/>
            <a:ext cx="3553177" cy="39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D74B250-73A9-8C24-A96B-C65556EC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– </a:t>
            </a:r>
            <a:r>
              <a:rPr lang="ko-KR" altLang="en-US" dirty="0"/>
              <a:t>팀 개발 환경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3C10E7B-9E09-7A05-1B50-F5F2733837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0690" y="2020710"/>
            <a:ext cx="5805310" cy="3849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DAB07C-645A-81A6-9861-CEFF893164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2088443"/>
            <a:ext cx="6096000" cy="36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4DE87C8-6D32-75DA-EE1E-D99FB566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개선 내용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4FC79480-E484-6CC3-33F1-84403C45E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42826"/>
            <a:ext cx="9601200" cy="457200"/>
          </a:xfrm>
        </p:spPr>
        <p:txBody>
          <a:bodyPr rtlCol="0"/>
          <a:lstStyle/>
          <a:p>
            <a:pPr rtl="0"/>
            <a:r>
              <a:rPr lang="en-US" altLang="ko-KR" dirty="0"/>
              <a:t>1. CLI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로 변경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605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9C20AAB-6490-4DFD-EFD8-32B9C406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개선 내용 </a:t>
            </a:r>
            <a:r>
              <a:rPr lang="en-US" altLang="ko-KR" dirty="0"/>
              <a:t>– CLI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로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36CB10-1DD2-84D9-A397-8C51BB274D3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" r="6732" b="-1"/>
          <a:stretch/>
        </p:blipFill>
        <p:spPr>
          <a:xfrm>
            <a:off x="6324600" y="1981198"/>
            <a:ext cx="4572000" cy="3810001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1B7F73-D68D-C510-A267-755C8821D90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02" b="3"/>
          <a:stretch/>
        </p:blipFill>
        <p:spPr>
          <a:xfrm>
            <a:off x="1295400" y="1981198"/>
            <a:ext cx="4572000" cy="3810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35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F46A2-C827-753D-E59C-87EE26E6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개선 내용 </a:t>
            </a:r>
            <a:r>
              <a:rPr lang="en-US" altLang="ko-KR" dirty="0"/>
              <a:t>– CLI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로 변경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6ADB60-024C-03BF-1F45-5573B2F14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81198"/>
            <a:ext cx="3854099" cy="3810001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5A05D8-DDC4-F81D-4D40-D6D37718D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259" y="1981198"/>
            <a:ext cx="5442859" cy="3810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306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3557B29-B017-7848-DFE3-C9EC89C8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개선 내용 </a:t>
            </a:r>
            <a:r>
              <a:rPr lang="en-US" altLang="ko-KR" dirty="0"/>
              <a:t>– CLI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로 변경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66B228C-3A5D-7544-7337-A6D3C6E0404B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12" y="1981199"/>
            <a:ext cx="4096776" cy="3810001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8245BA-66CF-5BC6-A509-CFD10FBCD5F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28825"/>
            <a:ext cx="4572000" cy="37147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31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5ED3ECB-6AFA-560E-8F76-7D877344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개선 내용 </a:t>
            </a:r>
            <a:r>
              <a:rPr lang="en-US" altLang="ko-KR" dirty="0"/>
              <a:t>– CLI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로 변경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286AE41-0B7F-B1EA-2069-4F188A651C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36628" y="2082800"/>
            <a:ext cx="529936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2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0B5A78B-A6CD-4A1F-E4E5-532FE12D029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3333" y="1066800"/>
            <a:ext cx="4229579" cy="3125194"/>
          </a:xfrm>
          <a:prstGeom prst="rect">
            <a:avLst/>
          </a:prstGeom>
        </p:spPr>
      </p:pic>
      <p:pic>
        <p:nvPicPr>
          <p:cNvPr id="9" name="그림 8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DC19E98-5D56-B892-D79B-3D04EF7D50D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83383" y="835378"/>
            <a:ext cx="3628925" cy="2669821"/>
          </a:xfrm>
          <a:prstGeom prst="rect">
            <a:avLst/>
          </a:prstGeom>
        </p:spPr>
      </p:pic>
      <p:pic>
        <p:nvPicPr>
          <p:cNvPr id="10" name="그림 9" descr="텍스트, 스크린샷, 디스플레이, 멀티미디어이(가) 표시된 사진&#10;&#10;자동 생성된 설명">
            <a:extLst>
              <a:ext uri="{FF2B5EF4-FFF2-40B4-BE49-F238E27FC236}">
                <a16:creationId xmlns:a16="http://schemas.microsoft.com/office/drawing/2014/main" id="{B86953EA-1140-EBC7-BA90-D9AB6934A21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06626" y="3429000"/>
            <a:ext cx="2982437" cy="2248379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6B65AB8E-E4C9-1436-A04F-559D3B43723D}"/>
              </a:ext>
            </a:extLst>
          </p:cNvPr>
          <p:cNvSpPr txBox="1">
            <a:spLocks/>
          </p:cNvSpPr>
          <p:nvPr/>
        </p:nvSpPr>
        <p:spPr>
          <a:xfrm>
            <a:off x="1693333" y="4645363"/>
            <a:ext cx="4840163" cy="1416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30936">
              <a:spcBef>
                <a:spcPts val="1242"/>
              </a:spcBef>
              <a:buNone/>
            </a:pPr>
            <a:r>
              <a:rPr lang="ko-KR" altLang="en-US" sz="138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로그인 기능의</a:t>
            </a:r>
            <a:r>
              <a:rPr lang="en-US" altLang="ko-KR" sz="138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</a:p>
          <a:p>
            <a:pPr marL="0" indent="0" defTabSz="630936">
              <a:spcBef>
                <a:spcPts val="1242"/>
              </a:spcBef>
              <a:buNone/>
            </a:pPr>
            <a:r>
              <a:rPr lang="en-US" altLang="ko-KR" sz="138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38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기존의 모습과 변경된 모습입니다</a:t>
            </a:r>
            <a:r>
              <a:rPr lang="en-US" altLang="ko-KR" sz="1380" b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7471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49AF921-BA44-96BE-A846-83A12167D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개선 내용 </a:t>
            </a:r>
            <a:r>
              <a:rPr lang="en-US" altLang="ko-KR" dirty="0"/>
              <a:t>– CLI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로 변경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EBBF340-7905-5847-BFBE-74B6F8173B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2533" y="1613250"/>
            <a:ext cx="3379382" cy="4506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C4DEA9-02F8-FFF5-F1D2-7A1563D63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372" y="2677138"/>
            <a:ext cx="7609739" cy="23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5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65552-8D6D-BF5F-5D12-66B2871E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A3312B-A325-DE1D-D4B5-F3313EED2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46477"/>
            <a:ext cx="9601200" cy="3809999"/>
          </a:xfrm>
        </p:spPr>
        <p:txBody>
          <a:bodyPr>
            <a:normAutofit/>
          </a:bodyPr>
          <a:lstStyle/>
          <a:p>
            <a:r>
              <a:rPr kumimoji="1" lang="ko-KR" altLang="en-US" b="1" dirty="0"/>
              <a:t>프로젝트 개요</a:t>
            </a:r>
            <a:endParaRPr kumimoji="1" lang="en-US" altLang="ko-KR" b="1" dirty="0"/>
          </a:p>
          <a:p>
            <a:r>
              <a:rPr kumimoji="1" lang="ko-KR" altLang="en-US" b="1" dirty="0"/>
              <a:t>코드 개선 내용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1600" dirty="0"/>
              <a:t>   1. CLI</a:t>
            </a:r>
            <a:r>
              <a:rPr kumimoji="1" lang="ko-KR" altLang="en-US" sz="1600" dirty="0"/>
              <a:t>에서 </a:t>
            </a:r>
            <a:r>
              <a:rPr kumimoji="1" lang="en-US" altLang="ko-KR" sz="1600" dirty="0"/>
              <a:t>GUI</a:t>
            </a:r>
            <a:r>
              <a:rPr kumimoji="1" lang="ko-KR" altLang="en-US" sz="1600" dirty="0"/>
              <a:t>로 변경</a:t>
            </a:r>
            <a:endParaRPr kumimoji="1" lang="en-US" altLang="ko-KR" sz="1600" dirty="0"/>
          </a:p>
          <a:p>
            <a:pPr marL="0" indent="0">
              <a:buNone/>
            </a:pPr>
            <a:r>
              <a:rPr kumimoji="1" lang="en-US" altLang="ko-KR" sz="1600" dirty="0"/>
              <a:t>   2.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문자열 가독성 개선 및 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 변환 기능 추가</a:t>
            </a:r>
          </a:p>
          <a:p>
            <a:pPr marL="0" indent="0">
              <a:buNone/>
            </a:pPr>
            <a:r>
              <a:rPr kumimoji="1" lang="en-US" altLang="ko-KR" sz="1600" dirty="0"/>
              <a:t>   3. </a:t>
            </a:r>
            <a:r>
              <a:rPr lang="ko-KR" altLang="en-US" sz="1600" dirty="0"/>
              <a:t>입출금 및 이체 등 </a:t>
            </a:r>
            <a:r>
              <a:rPr lang="en-US" altLang="ko-KR" sz="1600" dirty="0"/>
              <a:t>database </a:t>
            </a:r>
            <a:r>
              <a:rPr lang="ko-KR" altLang="en-US" sz="1600" dirty="0"/>
              <a:t>기록처리 개선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kumimoji="1" lang="en-US" altLang="ko-KR" sz="1600" dirty="0"/>
              <a:t>   4. </a:t>
            </a:r>
            <a:r>
              <a:rPr lang="ko-KR" altLang="en-US" sz="1600" dirty="0"/>
              <a:t>암호화 강화 및 관리자 기능 추가</a:t>
            </a:r>
            <a:endParaRPr kumimoji="1" lang="en-US" altLang="ko-KR" sz="1600" dirty="0"/>
          </a:p>
          <a:p>
            <a:r>
              <a:rPr kumimoji="1" lang="en-US" altLang="ko-KR" dirty="0" err="1"/>
              <a:t>QnA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54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624F2-9CA6-F022-EE96-4EF70C9F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개선 내용 </a:t>
            </a:r>
            <a:r>
              <a:rPr lang="en-US" altLang="ko-KR" dirty="0"/>
              <a:t>– CLI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로 변경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A45C08-08E8-5D7B-BB92-A001E0D71B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1010" y="1981200"/>
            <a:ext cx="2588356" cy="439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129345-F230-A750-5E53-C5712995E8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9366" y="1995384"/>
            <a:ext cx="2588356" cy="4392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E5AE78-2E06-AE4C-D067-7C9F14969B84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32633" y="2153226"/>
            <a:ext cx="2412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D5CFE-7442-1455-74CD-EE9C74C5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개선 내용 </a:t>
            </a:r>
            <a:r>
              <a:rPr lang="en-US" altLang="ko-KR" dirty="0"/>
              <a:t>– CLI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로 변경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0D53D9D-B1EE-0FA5-EBB1-D5EFFF7A73E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4334" y="1969911"/>
            <a:ext cx="4218214" cy="381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E2ABC9-2142-54B6-1FB7-77ACAA36950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89588" y="1969911"/>
            <a:ext cx="237066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7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4458B-0A69-9B9A-BF8A-0D5F0860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개선 내용 </a:t>
            </a:r>
            <a:r>
              <a:rPr lang="en-US" altLang="ko-KR" dirty="0"/>
              <a:t>– CLI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로 변경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0AFFDF8-ECD8-4EE3-ACEA-32DDA90AE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8" y="5399587"/>
            <a:ext cx="4572000" cy="641350"/>
          </a:xfrm>
        </p:spPr>
        <p:txBody>
          <a:bodyPr>
            <a:normAutofit/>
          </a:bodyPr>
          <a:lstStyle/>
          <a:p>
            <a:pPr algn="ctr"/>
            <a:r>
              <a:rPr lang="ko-KR" altLang="en-US" sz="1600" b="1" dirty="0">
                <a:solidFill>
                  <a:schemeClr val="tx2"/>
                </a:solidFill>
              </a:rPr>
              <a:t>이체할 금액을 입력합니다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C5FDE0-8776-D1D8-6014-84EE810CE5C6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2" r="25148" b="-2"/>
          <a:stretch/>
        </p:blipFill>
        <p:spPr>
          <a:xfrm>
            <a:off x="1295398" y="1879168"/>
            <a:ext cx="4572000" cy="3287487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3CEA3EA-C537-D3B9-7611-E6947185C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5399587"/>
            <a:ext cx="4572000" cy="641350"/>
          </a:xfrm>
        </p:spPr>
        <p:txBody>
          <a:bodyPr>
            <a:normAutofit/>
          </a:bodyPr>
          <a:lstStyle/>
          <a:p>
            <a:pPr algn="ctr"/>
            <a:r>
              <a:rPr lang="ko-KR" altLang="en-US" sz="1600" b="1" dirty="0">
                <a:solidFill>
                  <a:schemeClr val="tx2"/>
                </a:solidFill>
              </a:rPr>
              <a:t>이체가 성공하면 팝업이 발생합니다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1FB26C-FD7C-24DE-EEE9-6FA1909FE97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9" b="45954"/>
          <a:stretch/>
        </p:blipFill>
        <p:spPr>
          <a:xfrm>
            <a:off x="6324604" y="1879169"/>
            <a:ext cx="4572000" cy="3287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50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A12FA-2773-B30D-6E0A-230A9452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개선 내용 </a:t>
            </a:r>
            <a:r>
              <a:rPr lang="en-US" altLang="ko-KR" dirty="0"/>
              <a:t>– CLI</a:t>
            </a:r>
            <a:r>
              <a:rPr lang="ko-KR" altLang="en-US" dirty="0"/>
              <a:t>에서 </a:t>
            </a:r>
            <a:r>
              <a:rPr lang="en-US" altLang="ko-KR" dirty="0"/>
              <a:t>GUI</a:t>
            </a:r>
            <a:r>
              <a:rPr lang="ko-KR" altLang="en-US" dirty="0"/>
              <a:t>로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A0D1D2-39EA-86F9-F609-15A15AD2FA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5938" y="1981199"/>
            <a:ext cx="3632200" cy="381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5A8A5C-B8B8-A882-7D40-1B43F14451F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4978" y="1981199"/>
            <a:ext cx="2398886" cy="39721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B40E52-0B5A-77CD-6C40-ECA366D445E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4756" y="1981199"/>
            <a:ext cx="2525884" cy="39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코드 개선 내용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DDE2BE28-55DB-AA68-6EC7-23113105D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5442826"/>
            <a:ext cx="9601200" cy="4572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문자열 가독성 개선 및 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 변환 기능 추가</a:t>
            </a:r>
          </a:p>
        </p:txBody>
      </p:sp>
    </p:spTree>
    <p:extLst>
      <p:ext uri="{BB962C8B-B14F-4D97-AF65-F5344CB8AC3E}">
        <p14:creationId xmlns:p14="http://schemas.microsoft.com/office/powerpoint/2010/main" val="14854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511499"/>
            <a:ext cx="9601200" cy="1142385"/>
          </a:xfrm>
        </p:spPr>
        <p:txBody>
          <a:bodyPr rtlCol="0" anchor="b">
            <a:normAutofit/>
          </a:bodyPr>
          <a:lstStyle/>
          <a:p>
            <a:r>
              <a:rPr lang="ko-KR" altLang="en-US" dirty="0"/>
              <a:t>코드 개선 내용 </a:t>
            </a:r>
            <a:r>
              <a:rPr lang="en-US" altLang="ko-KR" sz="1800" dirty="0"/>
              <a:t>-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문자열 가독성 개선 및 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 변환 기능 추가</a:t>
            </a:r>
            <a:endParaRPr lang="en-US" altLang="ko-KR" sz="18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9DB300F-2A30-405C-8C9B-FA67DFF11BA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399" y="1992274"/>
            <a:ext cx="4364621" cy="3494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9F0AC4-A1D8-DC09-74B8-E1C6079D87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1992274"/>
            <a:ext cx="4364621" cy="3494126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DF8931EA-7AA8-8F42-1CD1-BA41E37893A3}"/>
              </a:ext>
            </a:extLst>
          </p:cNvPr>
          <p:cNvSpPr txBox="1">
            <a:spLocks/>
          </p:cNvSpPr>
          <p:nvPr/>
        </p:nvSpPr>
        <p:spPr>
          <a:xfrm>
            <a:off x="2822293" y="5685894"/>
            <a:ext cx="6182811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/>
              <a:t>먼저</a:t>
            </a:r>
            <a:r>
              <a:rPr lang="en-US" altLang="ko-KR" sz="1800" b="1" dirty="0"/>
              <a:t>,</a:t>
            </a:r>
            <a:r>
              <a:rPr lang="ko-KR" altLang="en-US" sz="1800" b="1" dirty="0"/>
              <a:t> 한국어와 영어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언어별로 </a:t>
            </a:r>
            <a:r>
              <a:rPr lang="ko-KR" altLang="en-US" sz="1800" b="1" dirty="0" err="1"/>
              <a:t>딕셔너리를</a:t>
            </a:r>
            <a:r>
              <a:rPr lang="ko-KR" altLang="en-US" sz="1800" b="1" dirty="0"/>
              <a:t> 구성했습니다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6133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F5FB8-1204-F276-D5CC-ED43328D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95607"/>
            <a:ext cx="9601200" cy="1142385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개선 내용 </a:t>
            </a:r>
            <a:r>
              <a:rPr lang="en-US" altLang="ko-KR" sz="1800" dirty="0"/>
              <a:t>-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문자열 가독성 개선 및 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 변환 기능 추가</a:t>
            </a:r>
            <a:endParaRPr lang="ko-KR" altLang="en-US" sz="18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687250-7F14-E6A7-F470-10F85C00012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6731" y="1919480"/>
            <a:ext cx="6396180" cy="12964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F59792-32C2-CE26-83F1-B71919921C8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8631" y="3429000"/>
            <a:ext cx="3732207" cy="2795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1DAD98-8489-E9FB-ABC8-9DA87787F7B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0838" y="3642048"/>
            <a:ext cx="3481747" cy="2227880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5FA9EAA2-4527-E8F0-18AE-7B64A8E83A3B}"/>
              </a:ext>
            </a:extLst>
          </p:cNvPr>
          <p:cNvSpPr txBox="1">
            <a:spLocks/>
          </p:cNvSpPr>
          <p:nvPr/>
        </p:nvSpPr>
        <p:spPr>
          <a:xfrm>
            <a:off x="8563045" y="2186317"/>
            <a:ext cx="3115812" cy="403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Translate</a:t>
            </a:r>
            <a:r>
              <a:rPr lang="ko-KR" altLang="en-US" b="1" dirty="0"/>
              <a:t> 함수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 err="1"/>
              <a:t>딕셔너리에서</a:t>
            </a:r>
            <a:r>
              <a:rPr lang="ko-KR" altLang="en-US" sz="1400" b="1" dirty="0"/>
              <a:t> 특정 메시지를 가져옴</a:t>
            </a:r>
            <a:endParaRPr lang="en-US" altLang="ko-KR" sz="14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 err="1"/>
              <a:t>Switch_language</a:t>
            </a:r>
            <a:r>
              <a:rPr lang="en-US" altLang="ko-KR" b="1" dirty="0"/>
              <a:t> </a:t>
            </a:r>
            <a:r>
              <a:rPr lang="ko-KR" altLang="en-US" b="1" dirty="0"/>
              <a:t>함수 </a:t>
            </a:r>
            <a:endParaRPr lang="en-US" altLang="ko-KR" b="1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b="1" dirty="0"/>
              <a:t>언어별 사용할 </a:t>
            </a:r>
            <a:r>
              <a:rPr lang="ko-KR" altLang="en-US" sz="1400" b="1" dirty="0" err="1"/>
              <a:t>딕셔너리를</a:t>
            </a:r>
            <a:r>
              <a:rPr lang="ko-KR" altLang="en-US" sz="1400" b="1" dirty="0"/>
              <a:t> 선택</a:t>
            </a:r>
          </a:p>
        </p:txBody>
      </p:sp>
    </p:spTree>
    <p:extLst>
      <p:ext uri="{BB962C8B-B14F-4D97-AF65-F5344CB8AC3E}">
        <p14:creationId xmlns:p14="http://schemas.microsoft.com/office/powerpoint/2010/main" val="142953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6E05D-6776-2DEA-59B9-33DC9008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개선 내용 </a:t>
            </a:r>
            <a:r>
              <a:rPr lang="en-US" altLang="ko-KR" sz="1800" dirty="0"/>
              <a:t>-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문자열 가독성 개선 및 한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 변환 기능 추가</a:t>
            </a:r>
            <a:endParaRPr lang="ko-KR" altLang="en-US" sz="18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DCDB9C8-B41E-9152-9639-6681912CCB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2247291"/>
            <a:ext cx="6621684" cy="10390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5D3DEE-03C0-4049-0A1F-B4D8E702511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3571622"/>
            <a:ext cx="6621684" cy="2447214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9F4D21D0-B21A-DB30-8ADD-BFB82792881F}"/>
              </a:ext>
            </a:extLst>
          </p:cNvPr>
          <p:cNvSpPr txBox="1">
            <a:spLocks/>
          </p:cNvSpPr>
          <p:nvPr/>
        </p:nvSpPr>
        <p:spPr>
          <a:xfrm>
            <a:off x="8563044" y="1851039"/>
            <a:ext cx="3115812" cy="403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811BCF3-D62E-6B4C-E60F-0C5502AA2CED}"/>
              </a:ext>
            </a:extLst>
          </p:cNvPr>
          <p:cNvSpPr txBox="1">
            <a:spLocks/>
          </p:cNvSpPr>
          <p:nvPr/>
        </p:nvSpPr>
        <p:spPr>
          <a:xfrm>
            <a:off x="8102277" y="2877266"/>
            <a:ext cx="3773347" cy="4037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/>
              <a:t>기존의 코드에선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출력될 문자열을 직접 입력했지만</a:t>
            </a:r>
            <a:r>
              <a:rPr lang="en-US" altLang="ko-KR" sz="1600" b="1" dirty="0"/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b="1" dirty="0"/>
              <a:t>개선된 코드에선 </a:t>
            </a:r>
            <a:r>
              <a:rPr lang="en-US" altLang="ko-KR" sz="1600" b="1" dirty="0"/>
              <a:t>translate</a:t>
            </a:r>
            <a:r>
              <a:rPr lang="ko-KR" altLang="en-US" sz="1600" b="1" dirty="0"/>
              <a:t>함수를 사용하여 가독성과 편의성 증대</a:t>
            </a:r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1673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개선 내용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3. </a:t>
            </a:r>
            <a:r>
              <a:rPr lang="ko-KR" altLang="en-US" dirty="0"/>
              <a:t>입출금 및 이체 등 </a:t>
            </a:r>
            <a:r>
              <a:rPr lang="en-US" altLang="ko-KR" dirty="0"/>
              <a:t>database </a:t>
            </a:r>
            <a:r>
              <a:rPr lang="ko-KR" altLang="en-US" dirty="0"/>
              <a:t>기록처리 개선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코드 개선 내용 </a:t>
            </a:r>
            <a:r>
              <a:rPr lang="en-US" altLang="ko-KR" sz="1800" dirty="0">
                <a:latin typeface="맑은 고딕"/>
                <a:ea typeface="맑은 고딕"/>
              </a:rPr>
              <a:t>- </a:t>
            </a:r>
            <a:r>
              <a:rPr lang="en-US" altLang="ko-KR" sz="1800" dirty="0"/>
              <a:t>3. </a:t>
            </a:r>
            <a:r>
              <a:rPr lang="ko-KR" altLang="en-US" sz="1800" dirty="0"/>
              <a:t>입출금 및 이체 등 </a:t>
            </a:r>
            <a:r>
              <a:rPr lang="en-US" altLang="ko-KR" sz="1800" dirty="0"/>
              <a:t>database </a:t>
            </a:r>
            <a:r>
              <a:rPr lang="ko-KR" altLang="en-US" sz="1800" dirty="0"/>
              <a:t>기록처리 개선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A9EDDF-683B-4CF2-AB61-83301978A3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2985585"/>
            <a:ext cx="3878483" cy="1898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077694-DDF0-D501-7419-E74F087385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8288" y="2036461"/>
            <a:ext cx="5652304" cy="390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프로젝트 개요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/>
                <a:ea typeface="맑은 고딕"/>
              </a:rPr>
              <a:t>찾은 </a:t>
            </a:r>
            <a:r>
              <a:rPr lang="ko-KR" altLang="en-US" sz="2000" dirty="0">
                <a:latin typeface="맑은 고딕"/>
                <a:ea typeface="맑은 고딕"/>
              </a:rPr>
              <a:t>오픈소스 정보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8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B3E42E7-41B4-8695-E49F-FBF5CB85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코드 개선 내용 </a:t>
            </a:r>
            <a:r>
              <a:rPr lang="en-US" altLang="ko-KR" sz="1800" dirty="0"/>
              <a:t>- 3. </a:t>
            </a:r>
            <a:r>
              <a:rPr lang="ko-KR" altLang="en-US" sz="1800" dirty="0"/>
              <a:t>입출금 및 이체 등 </a:t>
            </a:r>
            <a:r>
              <a:rPr lang="en-US" altLang="ko-KR" sz="1800" dirty="0"/>
              <a:t>database </a:t>
            </a:r>
            <a:r>
              <a:rPr lang="ko-KR" altLang="en-US" sz="1800" dirty="0"/>
              <a:t>기록처리 개선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C228C5-D163-E739-7219-269AC721A2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26" y="1727261"/>
            <a:ext cx="8573947" cy="4352774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E9E23E0-33D1-786A-D744-794888042662}"/>
                  </a:ext>
                </a:extLst>
              </p14:cNvPr>
              <p14:cNvContentPartPr/>
              <p14:nvPr/>
            </p14:nvContentPartPr>
            <p14:xfrm>
              <a:off x="786805" y="5324113"/>
              <a:ext cx="504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E9E23E0-33D1-786A-D744-7948880426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685" y="5317993"/>
                <a:ext cx="1728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D646AF9-582F-5E70-D844-EDCD1DD388C6}"/>
              </a:ext>
            </a:extLst>
          </p:cNvPr>
          <p:cNvCxnSpPr>
            <a:cxnSpLocks/>
          </p:cNvCxnSpPr>
          <p:nvPr/>
        </p:nvCxnSpPr>
        <p:spPr>
          <a:xfrm>
            <a:off x="2720051" y="4236333"/>
            <a:ext cx="6863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998640C-7278-F85B-4973-EF03DC34FC54}"/>
              </a:ext>
            </a:extLst>
          </p:cNvPr>
          <p:cNvCxnSpPr>
            <a:cxnSpLocks/>
          </p:cNvCxnSpPr>
          <p:nvPr/>
        </p:nvCxnSpPr>
        <p:spPr>
          <a:xfrm>
            <a:off x="2720051" y="5231756"/>
            <a:ext cx="6863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9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832C900-9A83-4025-64DB-EB595071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개선 내용 </a:t>
            </a:r>
            <a:r>
              <a:rPr lang="en-US" altLang="ko-KR" sz="1800" dirty="0"/>
              <a:t>- 3. </a:t>
            </a:r>
            <a:r>
              <a:rPr lang="ko-KR" altLang="en-US" sz="1800" dirty="0"/>
              <a:t>입출금 및 이체 등 </a:t>
            </a:r>
            <a:r>
              <a:rPr lang="en-US" altLang="ko-KR" sz="1800" dirty="0"/>
              <a:t>database </a:t>
            </a:r>
            <a:r>
              <a:rPr lang="ko-KR" altLang="en-US" sz="1800" dirty="0"/>
              <a:t>기록처리 개선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8BE917F-B4F7-7560-9E0C-4438C9DF4529}"/>
                  </a:ext>
                </a:extLst>
              </p14:cNvPr>
              <p14:cNvContentPartPr/>
              <p14:nvPr/>
            </p14:nvContentPartPr>
            <p14:xfrm>
              <a:off x="2361185" y="155095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8BE917F-B4F7-7560-9E0C-4438C9DF45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5065" y="15448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64EE07B-861E-4183-7033-2E3B26A46CC7}"/>
                  </a:ext>
                </a:extLst>
              </p14:cNvPr>
              <p14:cNvContentPartPr/>
              <p14:nvPr/>
            </p14:nvContentPartPr>
            <p14:xfrm>
              <a:off x="-1342855" y="381673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64EE07B-861E-4183-7033-2E3B26A46C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51855" y="37303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2DDB80D1-E22B-F87B-D2EF-70A7C8BF587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347" y="1550953"/>
            <a:ext cx="6205932" cy="4803194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3B4D01B-9D86-E04E-5A3D-EF534A408AAE}"/>
              </a:ext>
            </a:extLst>
          </p:cNvPr>
          <p:cNvSpPr txBox="1">
            <a:spLocks/>
          </p:cNvSpPr>
          <p:nvPr/>
        </p:nvSpPr>
        <p:spPr>
          <a:xfrm>
            <a:off x="7095279" y="3381357"/>
            <a:ext cx="4641449" cy="1142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sz="1800" b="1" dirty="0"/>
              <a:t>transaction </a:t>
            </a:r>
            <a:r>
              <a:rPr lang="ko-KR" altLang="en-US" sz="1800" b="1" dirty="0"/>
              <a:t>테이블에 기록이 저장된 모습을 확인 할 수 있습니다</a:t>
            </a:r>
            <a:r>
              <a:rPr lang="en-US" altLang="ko-KR" sz="1800" b="1" dirty="0"/>
              <a:t>.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4793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832C900-9A83-4025-64DB-EB595071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개선 내용 </a:t>
            </a:r>
            <a:r>
              <a:rPr lang="en-US" altLang="ko-KR" sz="1800" dirty="0"/>
              <a:t>- 3. </a:t>
            </a:r>
            <a:r>
              <a:rPr lang="ko-KR" altLang="en-US" sz="1800" dirty="0"/>
              <a:t>입출금 및 이체 등 </a:t>
            </a:r>
            <a:r>
              <a:rPr lang="en-US" altLang="ko-KR" sz="1800" dirty="0"/>
              <a:t>database </a:t>
            </a:r>
            <a:r>
              <a:rPr lang="ko-KR" altLang="en-US" sz="1800" dirty="0"/>
              <a:t>기록처리 개선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8BE917F-B4F7-7560-9E0C-4438C9DF4529}"/>
                  </a:ext>
                </a:extLst>
              </p14:cNvPr>
              <p14:cNvContentPartPr/>
              <p14:nvPr/>
            </p14:nvContentPartPr>
            <p14:xfrm>
              <a:off x="2361185" y="155095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8BE917F-B4F7-7560-9E0C-4438C9DF45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5065" y="15448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64EE07B-861E-4183-7033-2E3B26A46CC7}"/>
                  </a:ext>
                </a:extLst>
              </p14:cNvPr>
              <p14:cNvContentPartPr/>
              <p14:nvPr/>
            </p14:nvContentPartPr>
            <p14:xfrm>
              <a:off x="-1342855" y="381673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64EE07B-861E-4183-7033-2E3B26A46C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51855" y="37303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222B60DA-4B70-80E8-CC66-C8F1BB3D7DF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2030715"/>
            <a:ext cx="9601200" cy="222876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3A30C1-717F-6EF8-97AD-6CE1D42F2305}"/>
              </a:ext>
            </a:extLst>
          </p:cNvPr>
          <p:cNvSpPr txBox="1">
            <a:spLocks/>
          </p:cNvSpPr>
          <p:nvPr/>
        </p:nvSpPr>
        <p:spPr>
          <a:xfrm>
            <a:off x="2893669" y="4920790"/>
            <a:ext cx="4641449" cy="1142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800" b="1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41D7F4EC-6396-E011-645C-A5D564872D8F}"/>
              </a:ext>
            </a:extLst>
          </p:cNvPr>
          <p:cNvSpPr txBox="1">
            <a:spLocks/>
          </p:cNvSpPr>
          <p:nvPr/>
        </p:nvSpPr>
        <p:spPr>
          <a:xfrm>
            <a:off x="1295401" y="4598247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기존코드에서의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구문을 보면 </a:t>
            </a:r>
            <a:r>
              <a:rPr lang="en-US" altLang="ko-KR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self.login_card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나 </a:t>
            </a:r>
            <a:r>
              <a:rPr lang="en-US" altLang="ko-KR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self.balace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같은 변수를 직접 문자열 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포멧팅하여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사용한 것을 알 수 있습니다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이러한 직접 문자열을 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포멧팅하여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구문을 만드는 경우에는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 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인젝션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위험이 존재합니다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40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832C900-9A83-4025-64DB-EB595071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개선 내용 </a:t>
            </a:r>
            <a:r>
              <a:rPr lang="en-US" altLang="ko-KR" sz="1800" dirty="0"/>
              <a:t>- 3. </a:t>
            </a:r>
            <a:r>
              <a:rPr lang="ko-KR" altLang="en-US" sz="1800" dirty="0"/>
              <a:t>입출금 및 이체 등 </a:t>
            </a:r>
            <a:r>
              <a:rPr lang="en-US" altLang="ko-KR" sz="1800" dirty="0"/>
              <a:t>database </a:t>
            </a:r>
            <a:r>
              <a:rPr lang="ko-KR" altLang="en-US" sz="1800" dirty="0"/>
              <a:t>기록처리 개선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8BE917F-B4F7-7560-9E0C-4438C9DF4529}"/>
                  </a:ext>
                </a:extLst>
              </p14:cNvPr>
              <p14:cNvContentPartPr/>
              <p14:nvPr/>
            </p14:nvContentPartPr>
            <p14:xfrm>
              <a:off x="2361185" y="155095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8BE917F-B4F7-7560-9E0C-4438C9DF45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5065" y="15448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64EE07B-861E-4183-7033-2E3B26A46CC7}"/>
                  </a:ext>
                </a:extLst>
              </p14:cNvPr>
              <p14:cNvContentPartPr/>
              <p14:nvPr/>
            </p14:nvContentPartPr>
            <p14:xfrm>
              <a:off x="-1342855" y="381673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64EE07B-861E-4183-7033-2E3B26A46C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51855" y="373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3A30C1-717F-6EF8-97AD-6CE1D42F2305}"/>
              </a:ext>
            </a:extLst>
          </p:cNvPr>
          <p:cNvSpPr txBox="1">
            <a:spLocks/>
          </p:cNvSpPr>
          <p:nvPr/>
        </p:nvSpPr>
        <p:spPr>
          <a:xfrm>
            <a:off x="2893669" y="4920790"/>
            <a:ext cx="4641449" cy="1142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ko-KR" altLang="en-US" sz="1800" b="1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62F57C97-1158-84A8-36FC-A6C271F19EF6}"/>
              </a:ext>
            </a:extLst>
          </p:cNvPr>
          <p:cNvSpPr txBox="1">
            <a:spLocks/>
          </p:cNvSpPr>
          <p:nvPr/>
        </p:nvSpPr>
        <p:spPr>
          <a:xfrm>
            <a:off x="1295400" y="2219444"/>
            <a:ext cx="9601200" cy="3272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ko-KR" sz="24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24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인젝션이란</a:t>
            </a: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 marL="0" marR="0" indent="0" algn="just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altLang="ko-KR" sz="1600" b="1" dirty="0"/>
              <a:t>SQL </a:t>
            </a:r>
            <a:r>
              <a:rPr lang="ko-KR" altLang="en-US" sz="1600" b="1" dirty="0" err="1"/>
              <a:t>인젝션은</a:t>
            </a:r>
            <a:r>
              <a:rPr lang="ko-KR" altLang="en-US" sz="1600" b="1" dirty="0"/>
              <a:t> 사용자가 입력할 수 있는 폼이나 </a:t>
            </a:r>
            <a:r>
              <a:rPr lang="en-US" altLang="ko-KR" sz="1600" b="1" dirty="0"/>
              <a:t>URL</a:t>
            </a:r>
            <a:r>
              <a:rPr lang="ko-KR" altLang="en-US" sz="1600" b="1" dirty="0"/>
              <a:t>에 악의적인 </a:t>
            </a:r>
            <a:r>
              <a:rPr lang="en-US" altLang="ko-KR" sz="1600" b="1" dirty="0"/>
              <a:t>SQL </a:t>
            </a:r>
            <a:r>
              <a:rPr lang="ko-KR" altLang="en-US" sz="1600" b="1" dirty="0"/>
              <a:t>명령어를 삽입하여 데이터베이스에 직접 접근하거나 조작하는 공격</a:t>
            </a:r>
            <a:r>
              <a:rPr lang="en-US" altLang="ko-KR" sz="1600" b="1" dirty="0"/>
              <a:t>.</a:t>
            </a:r>
          </a:p>
          <a:p>
            <a:pPr marL="0" marR="0" indent="0" algn="just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altLang="ko-KR" sz="16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ko-KR" altLang="en-US" sz="1600" b="1" dirty="0">
                <a:solidFill>
                  <a:srgbClr val="000000"/>
                </a:solidFill>
              </a:rPr>
              <a:t>이 프로그램의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경우에서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marR="0" indent="0" algn="just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악의적인 값</a:t>
            </a:r>
            <a:r>
              <a:rPr lang="en-US" altLang="ko-KR" sz="1600" b="1" dirty="0">
                <a:solidFill>
                  <a:srgbClr val="000000"/>
                </a:solidFill>
              </a:rPr>
              <a:t>(</a:t>
            </a:r>
            <a:r>
              <a:rPr lang="en-US" altLang="ko-KR" sz="1600" b="1" dirty="0" err="1">
                <a:solidFill>
                  <a:srgbClr val="000000"/>
                </a:solidFill>
              </a:rPr>
              <a:t>sql</a:t>
            </a:r>
            <a:r>
              <a:rPr lang="ko-KR" altLang="en-US" sz="1600" b="1" dirty="0">
                <a:solidFill>
                  <a:srgbClr val="000000"/>
                </a:solidFill>
              </a:rPr>
              <a:t>명령어</a:t>
            </a:r>
            <a:r>
              <a:rPr lang="en-US" altLang="ko-KR" sz="1600" b="1" dirty="0">
                <a:solidFill>
                  <a:srgbClr val="000000"/>
                </a:solidFill>
              </a:rPr>
              <a:t>)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입력한다면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</a:rPr>
              <a:t>프로그램이 해킹 당할 수 있습니다</a:t>
            </a:r>
            <a:r>
              <a:rPr lang="en-US" altLang="ko-KR" sz="1600" b="1" dirty="0">
                <a:solidFill>
                  <a:srgbClr val="000000"/>
                </a:solidFill>
              </a:rPr>
              <a:t>.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369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A23FA-A0E2-3885-8621-783B82437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개선 내용 </a:t>
            </a:r>
            <a:r>
              <a:rPr lang="en-US" altLang="ko-KR" sz="1600" dirty="0"/>
              <a:t>- 3. </a:t>
            </a:r>
            <a:r>
              <a:rPr lang="ko-KR" altLang="en-US" sz="1600" dirty="0"/>
              <a:t>입출금 및 이체 등 </a:t>
            </a:r>
            <a:r>
              <a:rPr lang="en-US" altLang="ko-KR" sz="1600" dirty="0"/>
              <a:t>database </a:t>
            </a:r>
            <a:r>
              <a:rPr lang="ko-KR" altLang="en-US" sz="1600" dirty="0"/>
              <a:t>기록처리 개선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FF672A-48FB-618F-7FDC-902254C37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239032"/>
            <a:ext cx="9601200" cy="1422815"/>
          </a:xfr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E3C2332-0E6D-5ABB-8EF6-7675FF11E23A}"/>
              </a:ext>
            </a:extLst>
          </p:cNvPr>
          <p:cNvSpPr txBox="1">
            <a:spLocks/>
          </p:cNvSpPr>
          <p:nvPr/>
        </p:nvSpPr>
        <p:spPr>
          <a:xfrm>
            <a:off x="1295400" y="4112110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 저희 팀은 그림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 나오는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구문처럼 ‘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?’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 사용한 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파라미터화된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쿼리를 사용하였습니다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?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 사용하여 값을 바인딩하였고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 값이 직접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 삽입되지 않고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 라이브러리 단에서 안전하게 처리하여 데이터타입을 올바르게 처리하기 때문에 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 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인젝션을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막을 수 있습니다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800" b="1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06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개선 내용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dirty="0"/>
              <a:t>암호화 강화 및 관리자 기능 추가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36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코드 개선 내용 </a:t>
            </a:r>
            <a:r>
              <a:rPr lang="ko-KR" altLang="en-US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</a:t>
            </a:r>
            <a:r>
              <a:rPr lang="en-US" altLang="ko-KR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4.</a:t>
            </a:r>
            <a:r>
              <a:rPr lang="ko-KR" altLang="en-US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암호화 강화 및 관리자 기능 추가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8D9E33-D59F-72E0-7F41-51991C138D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5209" y="1691957"/>
            <a:ext cx="6863787" cy="19833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F90EAF-D1DE-7A8C-302A-0C134B7A23E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1183" y="3825983"/>
            <a:ext cx="3996000" cy="223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CAB9FA-F60B-434F-3B24-6CD3CB0B5E7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4817" y="3825983"/>
            <a:ext cx="3996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코드 개선 내용 </a:t>
            </a:r>
            <a:r>
              <a:rPr lang="ko-KR" altLang="en-US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</a:t>
            </a:r>
            <a:r>
              <a:rPr lang="en-US" altLang="ko-KR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4.</a:t>
            </a:r>
            <a:r>
              <a:rPr lang="ko-KR" altLang="en-US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암호화 강화 및 관리자 기능 추가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00615C-E950-1A65-27CD-072FBB24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347" y="1971762"/>
            <a:ext cx="5022858" cy="32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1509BA-D68A-71C4-8E6D-A9910C8AC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46668" y="1971762"/>
            <a:ext cx="491998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2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코드 개선 내용 </a:t>
            </a:r>
            <a:r>
              <a:rPr lang="ko-KR" altLang="en-US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</a:t>
            </a:r>
            <a:r>
              <a:rPr lang="en-US" altLang="ko-KR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4.</a:t>
            </a:r>
            <a:r>
              <a:rPr lang="ko-KR" altLang="en-US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암호화 강화 및 관리자 기능 추가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9B17F6-B8A8-F026-F4F1-0C2403CB8F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89780" y="1695567"/>
            <a:ext cx="6120130" cy="42951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7DCC9C-94C7-9F1E-D311-9754C2F78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795" y="2110658"/>
            <a:ext cx="491998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코드 개선 내용 </a:t>
            </a:r>
            <a:r>
              <a:rPr lang="ko-KR" altLang="en-US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- </a:t>
            </a:r>
            <a:r>
              <a:rPr lang="en-US" altLang="ko-KR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4.</a:t>
            </a:r>
            <a:r>
              <a:rPr lang="ko-KR" altLang="en-US" sz="1800" b="1" kern="1200" dirty="0"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암호화 강화 및 관리자 기능 추가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542B6-2B9C-510B-8FD6-3FFB81A82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795" y="1646238"/>
            <a:ext cx="200339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35BE721-1069-B42A-9B02-CB5B17EBD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0" y="235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A3F30-6812-78BB-C1CA-97184563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795" y="2099085"/>
            <a:ext cx="4919985" cy="32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13BA4-5DC5-B80F-3F6A-3E752D777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0764" y="2099085"/>
            <a:ext cx="500737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3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>
                <a:latin typeface="맑은 고딕"/>
                <a:ea typeface="맑은 고딕"/>
              </a:rPr>
              <a:t>프로젝트 개요 </a:t>
            </a:r>
            <a:r>
              <a:rPr lang="en-US" altLang="ko-KR" dirty="0">
                <a:latin typeface="맑은 고딕"/>
                <a:ea typeface="맑은 고딕"/>
              </a:rPr>
              <a:t>– </a:t>
            </a:r>
            <a:r>
              <a:rPr lang="ko-KR" altLang="en-US" dirty="0">
                <a:latin typeface="맑은 고딕"/>
                <a:ea typeface="맑은 고딕"/>
              </a:rPr>
              <a:t>오픈소스 정보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A6062-6691-F1FA-0EA0-4974C26F7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1" y="234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788C3B-D43F-3BC7-C8C0-877FA2D30B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798211"/>
            <a:ext cx="4664528" cy="422908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C242C16-30EB-E066-293B-78528041E917}"/>
              </a:ext>
            </a:extLst>
          </p:cNvPr>
          <p:cNvSpPr txBox="1">
            <a:spLocks/>
          </p:cNvSpPr>
          <p:nvPr/>
        </p:nvSpPr>
        <p:spPr>
          <a:xfrm>
            <a:off x="6451601" y="1900978"/>
            <a:ext cx="5063067" cy="37920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60000"/>
              </a:lnSpc>
            </a:pPr>
            <a:r>
              <a:rPr lang="ko-KR" altLang="en-US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저자 </a:t>
            </a: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Muhammad </a:t>
            </a:r>
            <a:r>
              <a:rPr lang="en-US" altLang="ko-KR" sz="560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Shahrayar</a:t>
            </a:r>
            <a:r>
              <a:rPr lang="ko-KR" altLang="en-US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 </a:t>
            </a: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Banking App</a:t>
            </a:r>
            <a:r>
              <a:rPr lang="ko-KR" altLang="en-US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 오픈소스의 목적은 아래의 기능을 이용한 입출금 시스템의 구현입니다</a:t>
            </a: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60000"/>
              </a:lnSpc>
            </a:pPr>
            <a:endParaRPr lang="en-US" altLang="ko-KR" sz="560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560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luhn</a:t>
            </a: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en-US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 사용하여 카드 번호를 확인하는 간단한 파이썬 프로그램으로 송금 및 인출이 가능하도록 합니다</a:t>
            </a: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</a:p>
          <a:p>
            <a:pPr>
              <a:lnSpc>
                <a:spcPct val="160000"/>
              </a:lnSpc>
            </a:pPr>
            <a:endParaRPr lang="en-US" altLang="ko-KR" sz="560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sqlite3 </a:t>
            </a:r>
            <a:r>
              <a:rPr lang="ko-KR" altLang="en-US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이용해 데이터베이스 저장에 사용하므로 사용자의 세부 정보를 조작할 수 있고 안전하게 유지할 수 있도록 합니다</a:t>
            </a: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60000"/>
              </a:lnSpc>
            </a:pPr>
            <a:endParaRPr lang="en-US" altLang="ko-KR" sz="5600" dirty="0">
              <a:solidFill>
                <a:srgbClr val="000000"/>
              </a:solidFill>
            </a:endParaRPr>
          </a:p>
          <a:p>
            <a:pPr>
              <a:lnSpc>
                <a:spcPct val="160000"/>
              </a:lnSpc>
            </a:pPr>
            <a:r>
              <a:rPr lang="ko-KR" altLang="en-US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프로그램의 언어는 </a:t>
            </a: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python </a:t>
            </a:r>
            <a:r>
              <a:rPr lang="ko-KR" altLang="en-US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언어로 구성되어 있으며</a:t>
            </a: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 </a:t>
            </a:r>
            <a:r>
              <a:rPr lang="ko-KR" altLang="en-US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로컬</a:t>
            </a:r>
            <a:r>
              <a:rPr lang="en-US" altLang="ko-KR" sz="560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 </a:t>
            </a: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sqlite3</a:t>
            </a:r>
            <a:r>
              <a:rPr lang="ko-KR" altLang="en-US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 이용하고 있습니다</a:t>
            </a:r>
            <a:r>
              <a:rPr lang="en-US" altLang="ko-KR" sz="560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560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altLang="ko-KR" sz="4000" dirty="0">
                <a:latin typeface="맑은 고딕"/>
                <a:ea typeface="맑은 고딕"/>
              </a:rPr>
              <a:t>Q&amp;A</a:t>
            </a:r>
            <a:endParaRPr lang="en-US" altLang="ko-KR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95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518DB-0692-0500-0C76-D0A07ED4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– </a:t>
            </a:r>
            <a:r>
              <a:rPr lang="ko-KR" altLang="en-US" dirty="0"/>
              <a:t>오픈소스 정보</a:t>
            </a: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069D186-636D-5422-A1C3-D3628446A7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53" y="2105498"/>
            <a:ext cx="3725198" cy="3287487"/>
          </a:xfrm>
          <a:prstGeom prst="rect">
            <a:avLst/>
          </a:prstGeom>
          <a:noFill/>
        </p:spPr>
      </p:pic>
      <p:pic>
        <p:nvPicPr>
          <p:cNvPr id="5" name="그림 4" descr="텍스트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C4166372-585E-2613-5651-030D32BC9C0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5498"/>
            <a:ext cx="4572000" cy="1531620"/>
          </a:xfrm>
          <a:prstGeom prst="rect">
            <a:avLst/>
          </a:prstGeom>
          <a:noFill/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F700A75-02F4-A782-054E-037D37AB76F3}"/>
              </a:ext>
            </a:extLst>
          </p:cNvPr>
          <p:cNvSpPr txBox="1">
            <a:spLocks/>
          </p:cNvSpPr>
          <p:nvPr/>
        </p:nvSpPr>
        <p:spPr>
          <a:xfrm>
            <a:off x="6096000" y="4275273"/>
            <a:ext cx="4572001" cy="632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1800" dirty="0">
                <a:solidFill>
                  <a:schemeClr val="tx2"/>
                </a:solidFill>
              </a:rPr>
              <a:t>첫 실행 시</a:t>
            </a:r>
            <a:r>
              <a:rPr lang="en-US" altLang="ko-KR" sz="1800" dirty="0">
                <a:solidFill>
                  <a:schemeClr val="tx2"/>
                </a:solidFill>
              </a:rPr>
              <a:t>, </a:t>
            </a:r>
            <a:r>
              <a:rPr lang="ko-KR" altLang="en-US" sz="1800" dirty="0">
                <a:solidFill>
                  <a:schemeClr val="tx2"/>
                </a:solidFill>
              </a:rPr>
              <a:t>계좌 생성 버튼을 누르면 </a:t>
            </a:r>
            <a:r>
              <a:rPr lang="en-US" altLang="ko-KR" sz="1800" dirty="0">
                <a:solidFill>
                  <a:schemeClr val="tx2"/>
                </a:solidFill>
              </a:rPr>
              <a:t>database</a:t>
            </a:r>
            <a:r>
              <a:rPr lang="ko-KR" altLang="en-US" sz="1800" dirty="0">
                <a:solidFill>
                  <a:schemeClr val="tx2"/>
                </a:solidFill>
              </a:rPr>
              <a:t>가 생깁니다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  <a:endParaRPr lang="ko-KR" alt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4A3EE-5A30-CCDC-96A9-7DF8E23C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– </a:t>
            </a:r>
            <a:r>
              <a:rPr lang="ko-KR" altLang="en-US" dirty="0"/>
              <a:t>오픈소스 정보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3C21B11-AC44-3E13-631F-B64D02A435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872058"/>
            <a:ext cx="3509999" cy="381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51DFE5-10AA-0B96-BDB9-3426D5E242A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1168" y="2786457"/>
            <a:ext cx="4809067" cy="289560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C469CB6-61EF-910A-67F4-F6386AB6C7AC}"/>
              </a:ext>
            </a:extLst>
          </p:cNvPr>
          <p:cNvSpPr txBox="1">
            <a:spLocks/>
          </p:cNvSpPr>
          <p:nvPr/>
        </p:nvSpPr>
        <p:spPr>
          <a:xfrm>
            <a:off x="1902459" y="5757332"/>
            <a:ext cx="4472659" cy="417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</a:rPr>
              <a:t>로그인 성공 시 모습 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F59C6A0-1C08-0F12-34E4-57AFE02BBC77}"/>
              </a:ext>
            </a:extLst>
          </p:cNvPr>
          <p:cNvSpPr txBox="1">
            <a:spLocks/>
          </p:cNvSpPr>
          <p:nvPr/>
        </p:nvSpPr>
        <p:spPr>
          <a:xfrm>
            <a:off x="7248395" y="5757331"/>
            <a:ext cx="4472659" cy="417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dirty="0">
                <a:solidFill>
                  <a:schemeClr val="bg2">
                    <a:lumMod val="10000"/>
                  </a:schemeClr>
                </a:solidFill>
              </a:rPr>
              <a:t>잔고 조회 화면</a:t>
            </a:r>
          </a:p>
        </p:txBody>
      </p:sp>
    </p:spTree>
    <p:extLst>
      <p:ext uri="{BB962C8B-B14F-4D97-AF65-F5344CB8AC3E}">
        <p14:creationId xmlns:p14="http://schemas.microsoft.com/office/powerpoint/2010/main" val="41976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858B1-DB96-9B32-2621-B28CA5BC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- </a:t>
            </a:r>
            <a:r>
              <a:rPr lang="ko-KR" altLang="en-US" dirty="0"/>
              <a:t>오픈소스 정보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75D22B8-F497-8A7E-6997-F96141B57EC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05" y="1936045"/>
            <a:ext cx="2752723" cy="3809999"/>
          </a:xfrm>
          <a:prstGeom prst="rect">
            <a:avLst/>
          </a:prstGeom>
          <a:noFill/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708FEB0A-EA93-A08E-DAA2-84F5F44E244A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" t="28297" r="172" b="-1"/>
          <a:stretch/>
        </p:blipFill>
        <p:spPr>
          <a:xfrm>
            <a:off x="5736521" y="1936044"/>
            <a:ext cx="3700990" cy="3809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178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A6A83-81AE-D9B2-C254-6939307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 </a:t>
            </a:r>
            <a:r>
              <a:rPr lang="en-US" altLang="ko-KR" dirty="0"/>
              <a:t>– </a:t>
            </a:r>
            <a:r>
              <a:rPr lang="ko-KR" altLang="en-US" dirty="0"/>
              <a:t>오픈소스 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ED93DB-6833-BB27-420C-AC4594F55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630" y="2136101"/>
            <a:ext cx="9601200" cy="3809999"/>
          </a:xfrm>
        </p:spPr>
        <p:txBody>
          <a:bodyPr/>
          <a:lstStyle/>
          <a:p>
            <a:r>
              <a:rPr lang="ko-KR" altLang="en-US" b="1" dirty="0"/>
              <a:t>저희 팀은 이 오픈소스의 문제점과</a:t>
            </a:r>
            <a:r>
              <a:rPr lang="en-US" altLang="ko-KR" b="1" dirty="0"/>
              <a:t> </a:t>
            </a:r>
            <a:r>
              <a:rPr lang="ko-KR" altLang="en-US" b="1" dirty="0"/>
              <a:t>개선점을 논의했습니다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en-US" altLang="ko-KR" b="1" dirty="0"/>
              <a:t>	</a:t>
            </a:r>
          </a:p>
          <a:p>
            <a:pPr marL="0" indent="0">
              <a:buNone/>
            </a:pPr>
            <a:r>
              <a:rPr lang="en-US" altLang="ko-KR" b="1" dirty="0"/>
              <a:t>	1. </a:t>
            </a:r>
            <a:r>
              <a:rPr lang="ko-KR" altLang="en-US" b="1" dirty="0"/>
              <a:t>프로그램의 가시성과 편의성이 떨어진다</a:t>
            </a:r>
            <a:r>
              <a:rPr lang="en-US" altLang="ko-KR" b="1" dirty="0"/>
              <a:t>. </a:t>
            </a:r>
          </a:p>
          <a:p>
            <a:pPr marL="0" indent="0">
              <a:buNone/>
            </a:pPr>
            <a:r>
              <a:rPr lang="en-US" altLang="ko-KR" b="1" dirty="0"/>
              <a:t>	2. </a:t>
            </a:r>
            <a:r>
              <a:rPr lang="ko-KR" altLang="en-US" b="1" dirty="0"/>
              <a:t>중요한 데이터를 다루지만</a:t>
            </a:r>
            <a:r>
              <a:rPr lang="en-US" altLang="ko-KR" b="1" dirty="0"/>
              <a:t>, </a:t>
            </a:r>
            <a:r>
              <a:rPr lang="ko-KR" altLang="en-US" b="1" dirty="0"/>
              <a:t>그것에 대한 기록이 없다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r>
              <a:rPr lang="en-US" altLang="ko-KR" b="1" dirty="0"/>
              <a:t>	3. </a:t>
            </a:r>
            <a:r>
              <a:rPr lang="ko-KR" altLang="en-US" b="1" dirty="0"/>
              <a:t>출력문에 일관성이 없고</a:t>
            </a:r>
            <a:r>
              <a:rPr lang="en-US" altLang="ko-KR" b="1" dirty="0"/>
              <a:t>,</a:t>
            </a:r>
            <a:r>
              <a:rPr lang="ko-KR" altLang="en-US" b="1" dirty="0"/>
              <a:t> 가독성이 떨어진다</a:t>
            </a:r>
            <a:r>
              <a:rPr lang="en-US" altLang="ko-KR" b="1" dirty="0"/>
              <a:t>. </a:t>
            </a:r>
          </a:p>
          <a:p>
            <a:pPr marL="0" indent="0">
              <a:buNone/>
            </a:pPr>
            <a:r>
              <a:rPr lang="en-US" altLang="ko-KR" b="1" dirty="0"/>
              <a:t>	4. </a:t>
            </a:r>
            <a:r>
              <a:rPr lang="ko-KR" altLang="en-US" b="1" dirty="0"/>
              <a:t>프로그램 </a:t>
            </a:r>
            <a:r>
              <a:rPr lang="ko-KR" altLang="en-US" b="1" dirty="0" err="1"/>
              <a:t>실행시</a:t>
            </a:r>
            <a:r>
              <a:rPr lang="en-US" altLang="ko-KR" b="1" dirty="0"/>
              <a:t>,</a:t>
            </a:r>
            <a:r>
              <a:rPr lang="ko-KR" altLang="en-US" b="1" dirty="0"/>
              <a:t> 데이터들에 접근하기 힘들다</a:t>
            </a:r>
            <a:r>
              <a:rPr lang="en-US" altLang="ko-KR" b="1" dirty="0"/>
              <a:t>. </a:t>
            </a:r>
          </a:p>
          <a:p>
            <a:pPr marL="0" indent="0">
              <a:buNone/>
            </a:pPr>
            <a:r>
              <a:rPr lang="en-US" altLang="ko-KR" b="1" dirty="0"/>
              <a:t>	5. </a:t>
            </a:r>
            <a:r>
              <a:rPr lang="ko-KR" altLang="en-US" b="1" dirty="0"/>
              <a:t>예외 처리가 되지 않은 경우들이 존재한다</a:t>
            </a:r>
            <a:r>
              <a:rPr lang="en-US" altLang="ko-KR" b="1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9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개발 환경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8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1447</Words>
  <Application>Microsoft Office PowerPoint</Application>
  <PresentationFormat>와이드스크린</PresentationFormat>
  <Paragraphs>181</Paragraphs>
  <Slides>40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ui-sans-serif</vt:lpstr>
      <vt:lpstr>맑은 고딕</vt:lpstr>
      <vt:lpstr>Aptos</vt:lpstr>
      <vt:lpstr>Arial</vt:lpstr>
      <vt:lpstr>Times New Roman</vt:lpstr>
      <vt:lpstr>다이아몬드 눈금 16x9</vt:lpstr>
      <vt:lpstr>팀F_기말프로젝트</vt:lpstr>
      <vt:lpstr>목차</vt:lpstr>
      <vt:lpstr>프로젝트 개요 </vt:lpstr>
      <vt:lpstr>프로젝트 개요 – 오픈소스 정보</vt:lpstr>
      <vt:lpstr>프로젝트 개요 – 오픈소스 정보</vt:lpstr>
      <vt:lpstr>프로젝트 개요 – 오픈소스 정보 </vt:lpstr>
      <vt:lpstr>프로젝트 개요 - 오픈소스 정보</vt:lpstr>
      <vt:lpstr>프로젝트 개요 – 오픈소스 정보</vt:lpstr>
      <vt:lpstr>프로젝트 개요</vt:lpstr>
      <vt:lpstr>프로젝트 개요 – 팀 개발 환경</vt:lpstr>
      <vt:lpstr>프로젝트 개요 – 팀 개발 환경</vt:lpstr>
      <vt:lpstr>프로젝트 개요 – 팀 개발 환경</vt:lpstr>
      <vt:lpstr>코드 개선 내용 </vt:lpstr>
      <vt:lpstr>코드 개선 내용 – CLI에서 GUI로 변경</vt:lpstr>
      <vt:lpstr>코드 개선 내용 – CLI에서 GUI로 변경</vt:lpstr>
      <vt:lpstr>코드 개선 내용 – CLI에서 GUI로 변경</vt:lpstr>
      <vt:lpstr>코드 개선 내용 – CLI에서 GUI로 변경</vt:lpstr>
      <vt:lpstr>PowerPoint 프레젠테이션</vt:lpstr>
      <vt:lpstr>코드 개선 내용 – CLI에서 GUI로 변경</vt:lpstr>
      <vt:lpstr>코드 개선 내용 – CLI에서 GUI로 변경</vt:lpstr>
      <vt:lpstr>코드 개선 내용 – CLI에서 GUI로 변경</vt:lpstr>
      <vt:lpstr>코드 개선 내용 – CLI에서 GUI로 변경</vt:lpstr>
      <vt:lpstr>코드 개선 내용 – CLI에서 GUI로 변경</vt:lpstr>
      <vt:lpstr>코드 개선 내용</vt:lpstr>
      <vt:lpstr>코드 개선 내용 - 2. 문자열 가독성 개선 및 한/영 변환 기능 추가</vt:lpstr>
      <vt:lpstr>코드 개선 내용 - 2. 문자열 가독성 개선 및 한/영 변환 기능 추가</vt:lpstr>
      <vt:lpstr>코드 개선 내용 - 2. 문자열 가독성 개선 및 한/영 변환 기능 추가</vt:lpstr>
      <vt:lpstr>코드 개선 내용</vt:lpstr>
      <vt:lpstr>코드 개선 내용 - 3. 입출금 및 이체 등 database 기록처리 개선</vt:lpstr>
      <vt:lpstr>코드 개선 내용 - 3. 입출금 및 이체 등 database 기록처리 개선</vt:lpstr>
      <vt:lpstr>코드 개선 내용 - 3. 입출금 및 이체 등 database 기록처리 개선</vt:lpstr>
      <vt:lpstr>코드 개선 내용 - 3. 입출금 및 이체 등 database 기록처리 개선</vt:lpstr>
      <vt:lpstr>코드 개선 내용 - 3. 입출금 및 이체 등 database 기록처리 개선</vt:lpstr>
      <vt:lpstr>코드 개선 내용 - 3. 입출금 및 이체 등 database 기록처리 개선</vt:lpstr>
      <vt:lpstr>코드 개선 내용</vt:lpstr>
      <vt:lpstr>코드 개선 내용 - 4.암호화 강화 및 관리자 기능 추가</vt:lpstr>
      <vt:lpstr>코드 개선 내용 - 4.암호화 강화 및 관리자 기능 추가</vt:lpstr>
      <vt:lpstr>코드 개선 내용 - 4.암호화 강화 및 관리자 기능 추가</vt:lpstr>
      <vt:lpstr>코드 개선 내용 - 4.암호화 강화 및 관리자 기능 추가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우상천(***1***038)</cp:lastModifiedBy>
  <cp:revision>21</cp:revision>
  <dcterms:created xsi:type="dcterms:W3CDTF">2024-03-05T03:29:17Z</dcterms:created>
  <dcterms:modified xsi:type="dcterms:W3CDTF">2024-06-06T10:22:16Z</dcterms:modified>
</cp:coreProperties>
</file>